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5" r:id="rId4"/>
    <p:sldId id="276" r:id="rId5"/>
    <p:sldId id="277" r:id="rId6"/>
    <p:sldId id="278" r:id="rId7"/>
    <p:sldId id="279" r:id="rId8"/>
    <p:sldId id="280" r:id="rId9"/>
    <p:sldId id="281" r:id="rId10"/>
    <p:sldId id="282" r:id="rId11"/>
    <p:sldId id="283" r:id="rId12"/>
    <p:sldId id="285" r:id="rId13"/>
    <p:sldId id="284" r:id="rId14"/>
    <p:sldId id="286" r:id="rId15"/>
    <p:sldId id="287" r:id="rId16"/>
    <p:sldId id="290" r:id="rId17"/>
    <p:sldId id="289" r:id="rId18"/>
    <p:sldId id="291" r:id="rId19"/>
    <p:sldId id="292"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2ED7E0-F3C0-460B-87AB-C5ADF80969DC}"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1A93A-A658-4A1E-BA83-FC855A6D34A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ED7E0-F3C0-460B-87AB-C5ADF80969DC}"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1A93A-A658-4A1E-BA83-FC855A6D34A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ED7E0-F3C0-460B-87AB-C5ADF80969DC}"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1A93A-A658-4A1E-BA83-FC855A6D34A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2ED7E0-F3C0-460B-87AB-C5ADF80969DC}"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1A93A-A658-4A1E-BA83-FC855A6D34A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2ED7E0-F3C0-460B-87AB-C5ADF80969DC}"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1A93A-A658-4A1E-BA83-FC855A6D34A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2ED7E0-F3C0-460B-87AB-C5ADF80969DC}"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1A93A-A658-4A1E-BA83-FC855A6D34A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2ED7E0-F3C0-460B-87AB-C5ADF80969DC}" type="datetimeFigureOut">
              <a:rPr lang="en-US" smtClean="0"/>
              <a:pPr/>
              <a:t>3/9/2023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1A93A-A658-4A1E-BA83-FC855A6D34A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2ED7E0-F3C0-460B-87AB-C5ADF80969DC}" type="datetimeFigureOut">
              <a:rPr lang="en-US" smtClean="0"/>
              <a:pPr/>
              <a:t>3/9/2023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1A93A-A658-4A1E-BA83-FC855A6D34A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2ED7E0-F3C0-460B-87AB-C5ADF80969DC}" type="datetimeFigureOut">
              <a:rPr lang="en-US" smtClean="0"/>
              <a:pPr/>
              <a:t>3/9/2023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1A93A-A658-4A1E-BA83-FC855A6D34A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ED7E0-F3C0-460B-87AB-C5ADF80969DC}"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1A93A-A658-4A1E-BA83-FC855A6D34A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2ED7E0-F3C0-460B-87AB-C5ADF80969DC}"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1A93A-A658-4A1E-BA83-FC855A6D34A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2ED7E0-F3C0-460B-87AB-C5ADF80969DC}" type="datetimeFigureOut">
              <a:rPr lang="en-US" smtClean="0"/>
              <a:pPr/>
              <a:t>3/9/2023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1A93A-A658-4A1E-BA83-FC855A6D34A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60648"/>
            <a:ext cx="7772400" cy="1008112"/>
          </a:xfrm>
        </p:spPr>
        <p:txBody>
          <a:bodyPr/>
          <a:lstStyle/>
          <a:p>
            <a:r>
              <a:rPr lang="en-US" dirty="0" smtClean="0"/>
              <a:t>Internship In </a:t>
            </a:r>
            <a:r>
              <a:rPr lang="en-US" dirty="0" smtClean="0"/>
              <a:t>Skill-</a:t>
            </a:r>
            <a:r>
              <a:rPr lang="en-US" dirty="0" err="1" smtClean="0"/>
              <a:t>Lync</a:t>
            </a:r>
            <a:endParaRPr lang="en-US" dirty="0"/>
          </a:p>
        </p:txBody>
      </p:sp>
      <p:sp>
        <p:nvSpPr>
          <p:cNvPr id="3" name="Subtitle 2"/>
          <p:cNvSpPr>
            <a:spLocks noGrp="1"/>
          </p:cNvSpPr>
          <p:nvPr>
            <p:ph type="subTitle" idx="1"/>
          </p:nvPr>
        </p:nvSpPr>
        <p:spPr>
          <a:xfrm>
            <a:off x="1403648" y="1484784"/>
            <a:ext cx="6400800" cy="766936"/>
          </a:xfrm>
        </p:spPr>
        <p:txBody>
          <a:bodyPr/>
          <a:lstStyle/>
          <a:p>
            <a:r>
              <a:rPr lang="en-US" dirty="0" smtClean="0">
                <a:solidFill>
                  <a:schemeClr val="tx1"/>
                </a:solidFill>
              </a:rPr>
              <a:t>Ecommerce Clothing Website</a:t>
            </a:r>
            <a:endParaRPr lang="en-US" dirty="0">
              <a:solidFill>
                <a:schemeClr val="tx1"/>
              </a:solidFill>
            </a:endParaRPr>
          </a:p>
        </p:txBody>
      </p:sp>
      <p:sp>
        <p:nvSpPr>
          <p:cNvPr id="4" name="TextBox 3"/>
          <p:cNvSpPr txBox="1"/>
          <p:nvPr/>
        </p:nvSpPr>
        <p:spPr>
          <a:xfrm>
            <a:off x="4499992" y="6093296"/>
            <a:ext cx="4464496" cy="584775"/>
          </a:xfrm>
          <a:prstGeom prst="rect">
            <a:avLst/>
          </a:prstGeom>
          <a:noFill/>
        </p:spPr>
        <p:txBody>
          <a:bodyPr wrap="square" rtlCol="0">
            <a:spAutoFit/>
          </a:bodyPr>
          <a:lstStyle/>
          <a:p>
            <a:r>
              <a:rPr lang="en-US" sz="3200" dirty="0" smtClean="0"/>
              <a:t> BY : KAILASH RAJKUMAR</a:t>
            </a:r>
            <a:endParaRPr lang="en-US" sz="3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CSS [CASCADING STYLE SHEETS]</a:t>
            </a:r>
            <a:endParaRPr lang="en-US" sz="3200" dirty="0"/>
          </a:p>
        </p:txBody>
      </p:sp>
      <p:sp>
        <p:nvSpPr>
          <p:cNvPr id="3" name="Content Placeholder 2"/>
          <p:cNvSpPr>
            <a:spLocks noGrp="1"/>
          </p:cNvSpPr>
          <p:nvPr>
            <p:ph idx="1"/>
          </p:nvPr>
        </p:nvSpPr>
        <p:spPr>
          <a:xfrm>
            <a:off x="467544" y="1340768"/>
            <a:ext cx="8229600" cy="5400600"/>
          </a:xfrm>
        </p:spPr>
        <p:txBody>
          <a:bodyPr>
            <a:normAutofit/>
          </a:bodyPr>
          <a:lstStyle/>
          <a:p>
            <a:pPr>
              <a:lnSpc>
                <a:spcPct val="120000"/>
              </a:lnSpc>
            </a:pPr>
            <a:r>
              <a:rPr lang="en-US" sz="1600" dirty="0" smtClean="0"/>
              <a:t>CSS (Cascading Style Sheets) is a </a:t>
            </a:r>
            <a:r>
              <a:rPr lang="en-US" sz="1600" dirty="0" err="1" smtClean="0"/>
              <a:t>stylesheet</a:t>
            </a:r>
            <a:r>
              <a:rPr lang="en-US" sz="1600" dirty="0" smtClean="0"/>
              <a:t> language used to describe the presentation and style of a web page written in HTML. CSS is used to define how HTML elements should be displayed, including their layout, color, typography, and other visual aspects.</a:t>
            </a:r>
          </a:p>
          <a:p>
            <a:pPr>
              <a:lnSpc>
                <a:spcPct val="120000"/>
              </a:lnSpc>
            </a:pPr>
            <a:r>
              <a:rPr lang="en-US" sz="1600" dirty="0" smtClean="0"/>
              <a:t>CSS allows web developers and designers to separate the presentation of a web page from its structure and content, making it easier to update and maintain the design of a website. CSS is also used to create responsive web designs that adapt to different screen sizes and devices.</a:t>
            </a:r>
          </a:p>
          <a:p>
            <a:pPr algn="ctr">
              <a:lnSpc>
                <a:spcPct val="120000"/>
              </a:lnSpc>
              <a:buNone/>
            </a:pPr>
            <a:r>
              <a:rPr lang="en-US" sz="2000" dirty="0" smtClean="0"/>
              <a:t>Some </a:t>
            </a:r>
            <a:r>
              <a:rPr lang="en-US" sz="2000" dirty="0" smtClean="0"/>
              <a:t>common uses of CSS include:</a:t>
            </a:r>
          </a:p>
          <a:p>
            <a:pPr>
              <a:lnSpc>
                <a:spcPct val="120000"/>
              </a:lnSpc>
            </a:pPr>
            <a:r>
              <a:rPr lang="en-US" sz="1600" dirty="0" smtClean="0"/>
              <a:t>Layout: CSS is used to define the layout of a web page, including the positioning and sizing of elements such as headers, footers, and navigation menus.</a:t>
            </a:r>
          </a:p>
          <a:p>
            <a:pPr>
              <a:lnSpc>
                <a:spcPct val="120000"/>
              </a:lnSpc>
            </a:pPr>
            <a:r>
              <a:rPr lang="en-US" sz="1600" dirty="0" smtClean="0"/>
              <a:t>Typography: CSS is used to define the font family, size, color, and style of text on a web page.</a:t>
            </a:r>
          </a:p>
          <a:p>
            <a:pPr>
              <a:lnSpc>
                <a:spcPct val="120000"/>
              </a:lnSpc>
            </a:pPr>
            <a:r>
              <a:rPr lang="en-US" sz="1600" dirty="0" smtClean="0"/>
              <a:t>Colors: CSS is used to define the colors used on a web page, including the background color, text color, and colors used for links and buttons.</a:t>
            </a:r>
          </a:p>
          <a:p>
            <a:pPr>
              <a:lnSpc>
                <a:spcPct val="120000"/>
              </a:lnSpc>
            </a:pPr>
            <a:r>
              <a:rPr lang="en-US" sz="1600" dirty="0" smtClean="0"/>
              <a:t>Effects: CSS is used to add visual effects to web pages, such as transitions, animations, and hover effects.</a:t>
            </a:r>
          </a:p>
          <a:p>
            <a:pPr>
              <a:lnSpc>
                <a:spcPct val="120000"/>
              </a:lnSpc>
            </a:pPr>
            <a:r>
              <a:rPr lang="en-US" sz="1600" dirty="0" smtClean="0"/>
              <a:t>Overall, CSS plays a crucial role in the design and presentation of modern web pages, making it an essential tool for web developers and designers.</a:t>
            </a:r>
          </a:p>
          <a:p>
            <a:pPr>
              <a:buNone/>
            </a:pP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JAVASCRIPT</a:t>
            </a:r>
            <a:endParaRPr lang="en-US" sz="3200" dirty="0"/>
          </a:p>
        </p:txBody>
      </p:sp>
      <p:sp>
        <p:nvSpPr>
          <p:cNvPr id="3" name="Content Placeholder 2"/>
          <p:cNvSpPr>
            <a:spLocks noGrp="1"/>
          </p:cNvSpPr>
          <p:nvPr>
            <p:ph idx="1"/>
          </p:nvPr>
        </p:nvSpPr>
        <p:spPr>
          <a:xfrm>
            <a:off x="457200" y="1600200"/>
            <a:ext cx="8229600" cy="4565104"/>
          </a:xfrm>
        </p:spPr>
        <p:txBody>
          <a:bodyPr>
            <a:normAutofit/>
          </a:bodyPr>
          <a:lstStyle/>
          <a:p>
            <a:r>
              <a:rPr lang="en-US" sz="1600" dirty="0" smtClean="0"/>
              <a:t>JavaScript is a programming language used to create interactive and dynamic web pages. JavaScript is executed by a web browser, allowing web developers to create web applications that can respond to user input, update the content of a web page dynamically, and interact with web APIs.</a:t>
            </a:r>
          </a:p>
          <a:p>
            <a:pPr algn="ctr">
              <a:buNone/>
            </a:pPr>
            <a:r>
              <a:rPr lang="en-US" sz="2000" dirty="0" smtClean="0"/>
              <a:t>Some common uses of JavaScript </a:t>
            </a:r>
            <a:r>
              <a:rPr lang="en-US" sz="2000" dirty="0" smtClean="0"/>
              <a:t>include</a:t>
            </a:r>
            <a:endParaRPr lang="en-US" sz="2000" dirty="0" smtClean="0"/>
          </a:p>
          <a:p>
            <a:r>
              <a:rPr lang="en-US" sz="1600" dirty="0" smtClean="0"/>
              <a:t>Client-side scripting: JavaScript is used to add interactivity to web pages, such as form validation, animations, and pop-up alerts.</a:t>
            </a:r>
          </a:p>
          <a:p>
            <a:r>
              <a:rPr lang="en-US" sz="1600" dirty="0" smtClean="0"/>
              <a:t>Web application development: JavaScript is used to create complex web applications that can interact with web APIs, store data in databases, and perform other advanced functionality.</a:t>
            </a:r>
          </a:p>
          <a:p>
            <a:r>
              <a:rPr lang="en-US" sz="1600" dirty="0" smtClean="0"/>
              <a:t>Dynamic web page updates: JavaScript is used to update the content of a web page without requiring a full page reload, allowing for a more seamless user experience.</a:t>
            </a:r>
          </a:p>
          <a:p>
            <a:r>
              <a:rPr lang="en-US" sz="1600" dirty="0" smtClean="0"/>
              <a:t>Browser extensions: JavaScript is used to create browser extensions that add functionality to web browsers, such as ad blockers, password managers, and productivity tools.</a:t>
            </a:r>
          </a:p>
          <a:p>
            <a:r>
              <a:rPr lang="en-US" sz="1600" dirty="0" smtClean="0"/>
              <a:t>Overall, JavaScript is a versatile programming language that plays a crucial role in modern web development, allowing web developers to create rich and interactive web applications that run seamlessly in web browsers.</a:t>
            </a:r>
          </a:p>
          <a:p>
            <a:pPr>
              <a:buNone/>
            </a:pP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3200" dirty="0" smtClean="0"/>
              <a:t>FIREBASE CONSOLE</a:t>
            </a:r>
            <a:endParaRPr lang="en-US" sz="3200" dirty="0"/>
          </a:p>
        </p:txBody>
      </p:sp>
      <p:sp>
        <p:nvSpPr>
          <p:cNvPr id="3" name="Content Placeholder 2"/>
          <p:cNvSpPr>
            <a:spLocks noGrp="1"/>
          </p:cNvSpPr>
          <p:nvPr>
            <p:ph idx="1"/>
          </p:nvPr>
        </p:nvSpPr>
        <p:spPr>
          <a:xfrm>
            <a:off x="395536" y="980728"/>
            <a:ext cx="8229600" cy="5760640"/>
          </a:xfrm>
        </p:spPr>
        <p:txBody>
          <a:bodyPr>
            <a:noAutofit/>
          </a:bodyPr>
          <a:lstStyle/>
          <a:p>
            <a:pPr algn="just"/>
            <a:r>
              <a:rPr lang="en-US" sz="1600" dirty="0" smtClean="0"/>
              <a:t>Firebase Console is a web-based user interface provided by Google that allows developers to manage their Firebase projects. Firebase is a mobile and web application development platform that offers a range of services to help developers build and scale their apps quickly and easily.</a:t>
            </a:r>
          </a:p>
          <a:p>
            <a:pPr algn="just"/>
            <a:r>
              <a:rPr lang="en-US" sz="1600" dirty="0" smtClean="0"/>
              <a:t>Firebase can be used in JavaScript to provide functionality for web applications, and Firebase Console can be used to manage and configure the Firebase services used in the application. Here are a few examples of how Firebase Console can be used in JavaScript:</a:t>
            </a:r>
          </a:p>
          <a:p>
            <a:pPr algn="just"/>
            <a:r>
              <a:rPr lang="en-US" sz="1600" dirty="0" smtClean="0"/>
              <a:t>Authentication: Firebase Console can be used to configure authentication methods for a web application, such as email and password authentication or social sign-in. Developers can use the Firebase Authentication SDK for JavaScript to integrate these authentication methods into their web application.</a:t>
            </a:r>
          </a:p>
          <a:p>
            <a:pPr algn="just"/>
            <a:r>
              <a:rPr lang="en-US" sz="1600" dirty="0" smtClean="0"/>
              <a:t>Real-time database: Firebase Console can be used to manage the real-time database for a web application, including creating and managing data, setting security rules, and configuring listeners to respond to changes in the data. Developers can use the Firebase </a:t>
            </a:r>
            <a:r>
              <a:rPr lang="en-US" sz="1600" dirty="0" err="1" smtClean="0"/>
              <a:t>Realtime</a:t>
            </a:r>
            <a:r>
              <a:rPr lang="en-US" sz="1600" dirty="0" smtClean="0"/>
              <a:t> Database SDK for JavaScript to interact with the database in their web application.</a:t>
            </a:r>
          </a:p>
          <a:p>
            <a:pPr algn="just"/>
            <a:r>
              <a:rPr lang="en-US" sz="1600" dirty="0" smtClean="0"/>
              <a:t>Cloud storage: Firebase Console can be used to manage cloud storage for a web application, including creating and managing buckets, setting access controls, and uploading and downloading files. Developers can use the Firebase Storage SDK for JavaScript to interact with the storage in their web application.</a:t>
            </a:r>
          </a:p>
          <a:p>
            <a:pPr algn="just"/>
            <a:r>
              <a:rPr lang="en-US" sz="1600" dirty="0" smtClean="0"/>
              <a:t>Overall, Firebase Console is an essential tool for managing Firebase projects used in JavaScript, providing a centralized location for configuring services and managing data for mobile and web applications.</a:t>
            </a:r>
          </a:p>
          <a:p>
            <a:pPr>
              <a:buNone/>
            </a:pP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US" sz="3200" dirty="0" smtClean="0"/>
              <a:t>AWS CONSOLE S3-BUCKET</a:t>
            </a:r>
            <a:endParaRPr lang="en-US" sz="3200" dirty="0"/>
          </a:p>
        </p:txBody>
      </p:sp>
      <p:sp>
        <p:nvSpPr>
          <p:cNvPr id="3" name="Content Placeholder 2"/>
          <p:cNvSpPr>
            <a:spLocks noGrp="1"/>
          </p:cNvSpPr>
          <p:nvPr>
            <p:ph idx="1"/>
          </p:nvPr>
        </p:nvSpPr>
        <p:spPr>
          <a:xfrm>
            <a:off x="457200" y="1052736"/>
            <a:ext cx="8229600" cy="5616624"/>
          </a:xfrm>
        </p:spPr>
        <p:txBody>
          <a:bodyPr>
            <a:normAutofit lnSpcReduction="10000"/>
          </a:bodyPr>
          <a:lstStyle/>
          <a:p>
            <a:r>
              <a:rPr lang="en-US" sz="1600" dirty="0" smtClean="0"/>
              <a:t>Amazon Web Services (AWS) Console is a web-based user interface provided by Amazon that allows developers to manage their AWS services. One of the popular services provided by AWS is Amazon S3 (Simple Storage Service), which is a scalable object storage service that allows developers to store and retrieve data from anywhere on the web.</a:t>
            </a:r>
          </a:p>
          <a:p>
            <a:r>
              <a:rPr lang="en-US" sz="1600" dirty="0" smtClean="0"/>
              <a:t>AWS Console S3 Bucket is a feature of AWS Console that allows developers to create and manage S3 buckets, which are containers for storing objects such as images, videos, and documents. S3 buckets can be used to host static websites, store backup and archive data, and provide secure file sharing for applications.</a:t>
            </a:r>
          </a:p>
          <a:p>
            <a:r>
              <a:rPr lang="en-US" sz="1600" dirty="0" smtClean="0"/>
              <a:t>In JavaScript, developers can use the AWS SDK for JavaScript to interact with S3 buckets in their web applications. Here are a few examples of how AWS Console S3 Bucket can be used in JavaScript:</a:t>
            </a:r>
          </a:p>
          <a:p>
            <a:r>
              <a:rPr lang="en-US" sz="1600" dirty="0" smtClean="0"/>
              <a:t>Uploading and downloading files: Developers can use the AWS SDK for JavaScript to upload and download files to and from S3 buckets. This can be useful for storing user-generated content, such as images or videos.</a:t>
            </a:r>
          </a:p>
          <a:p>
            <a:r>
              <a:rPr lang="en-US" sz="1600" dirty="0" smtClean="0"/>
              <a:t>Hosting a static website: S3 buckets can be used to host a static website, and developers can use the AWS SDK for JavaScript to interact with the website, such as listing objects in a bucket or deleting objects.</a:t>
            </a:r>
          </a:p>
          <a:p>
            <a:r>
              <a:rPr lang="en-US" sz="1600" dirty="0" smtClean="0"/>
              <a:t>Setting permissions: Developers can use the AWS SDK for JavaScript to set permissions on objects in a bucket, such as making objects public or granting access to specific users or groups.</a:t>
            </a:r>
          </a:p>
          <a:p>
            <a:r>
              <a:rPr lang="en-US" sz="1600" dirty="0" smtClean="0"/>
              <a:t>Overall, AWS Console S3 Bucket is a powerful tool for managing S3 buckets used in JavaScript, providing a centralized location for managing data and configuring permissions for web applications.</a:t>
            </a:r>
          </a:p>
          <a:p>
            <a:pPr>
              <a:buNone/>
            </a:pP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3200" dirty="0" smtClean="0"/>
              <a:t>NODE JS AND NPM </a:t>
            </a:r>
            <a:endParaRPr lang="en-US" sz="3200" dirty="0"/>
          </a:p>
        </p:txBody>
      </p:sp>
      <p:sp>
        <p:nvSpPr>
          <p:cNvPr id="3" name="Content Placeholder 2"/>
          <p:cNvSpPr>
            <a:spLocks noGrp="1"/>
          </p:cNvSpPr>
          <p:nvPr>
            <p:ph idx="1"/>
          </p:nvPr>
        </p:nvSpPr>
        <p:spPr>
          <a:xfrm>
            <a:off x="457200" y="1052736"/>
            <a:ext cx="8229600" cy="5544616"/>
          </a:xfrm>
        </p:spPr>
        <p:txBody>
          <a:bodyPr>
            <a:normAutofit/>
          </a:bodyPr>
          <a:lstStyle/>
          <a:p>
            <a:r>
              <a:rPr lang="en-US" sz="1600" dirty="0" smtClean="0"/>
              <a:t>Node.js is an open-source server-side JavaScript runtime environment built on Chrome's V8 JavaScript engine. It allows developers to use JavaScript on the server-side, enabling them to build fast and scalable web applications. Node.js is used for various purposes, such as building web applications, command-line tools, and backend services.</a:t>
            </a:r>
          </a:p>
          <a:p>
            <a:r>
              <a:rPr lang="en-US" sz="1600" dirty="0" smtClean="0"/>
              <a:t>NPM (Node Package Manager) is a package manager for Node.js, used to install and manage packages or libraries that can be used in Node.js projects. It is the largest package registry in the world, with thousands of packages available to developers.</a:t>
            </a:r>
          </a:p>
          <a:p>
            <a:r>
              <a:rPr lang="en-US" sz="1600" dirty="0" err="1" smtClean="0"/>
              <a:t>Localhost</a:t>
            </a:r>
            <a:r>
              <a:rPr lang="en-US" sz="1600" dirty="0" smtClean="0"/>
              <a:t> is a network address that refers to the current computer, which is typically used to refer to the computer on which the software is currently running. When a web application is running on a developer's computer, it can be accessed through the </a:t>
            </a:r>
            <a:r>
              <a:rPr lang="en-US" sz="1600" dirty="0" err="1" smtClean="0"/>
              <a:t>localhost</a:t>
            </a:r>
            <a:r>
              <a:rPr lang="en-US" sz="1600" dirty="0" smtClean="0"/>
              <a:t> address, which typically resolves to the IP address 127.0.0.1.</a:t>
            </a:r>
          </a:p>
          <a:p>
            <a:r>
              <a:rPr lang="en-US" sz="1600" dirty="0" smtClean="0"/>
              <a:t>When developing a Node.js application, developers can use the </a:t>
            </a:r>
            <a:r>
              <a:rPr lang="en-US" sz="1600" dirty="0" err="1" smtClean="0"/>
              <a:t>npm</a:t>
            </a:r>
            <a:r>
              <a:rPr lang="en-US" sz="1600" dirty="0" smtClean="0"/>
              <a:t> package manager to install packages and libraries from the NPM registry. They can then use the Node.js runtime environment to run their application on their local computer, which can be accessed through the </a:t>
            </a:r>
            <a:r>
              <a:rPr lang="en-US" sz="1600" dirty="0" err="1" smtClean="0"/>
              <a:t>localhost</a:t>
            </a:r>
            <a:r>
              <a:rPr lang="en-US" sz="1600" dirty="0" smtClean="0"/>
              <a:t> address in a web browser. This allows developers to test and debug their applications locally before deploying them to a production environment.</a:t>
            </a:r>
          </a:p>
          <a:p>
            <a:r>
              <a:rPr lang="en-US" sz="1600" dirty="0" smtClean="0"/>
              <a:t>Overall, Node.js and NPM are powerful tools for building fast and scalable web applications, while </a:t>
            </a:r>
            <a:r>
              <a:rPr lang="en-US" sz="1600" dirty="0" err="1" smtClean="0"/>
              <a:t>localhost</a:t>
            </a:r>
            <a:r>
              <a:rPr lang="en-US" sz="1600" dirty="0" smtClean="0"/>
              <a:t> is a convenient way to access the application during the development process.</a:t>
            </a:r>
          </a:p>
          <a:p>
            <a:pPr>
              <a:buNone/>
            </a:pP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FIREBASE DATABASE </a:t>
            </a:r>
            <a:endParaRPr lang="en-US" sz="3200" dirty="0"/>
          </a:p>
        </p:txBody>
      </p:sp>
      <p:sp>
        <p:nvSpPr>
          <p:cNvPr id="3" name="Content Placeholder 2"/>
          <p:cNvSpPr>
            <a:spLocks noGrp="1"/>
          </p:cNvSpPr>
          <p:nvPr>
            <p:ph idx="1"/>
          </p:nvPr>
        </p:nvSpPr>
        <p:spPr/>
        <p:txBody>
          <a:bodyPr/>
          <a:lstStyle/>
          <a:p>
            <a:pPr algn="ctr">
              <a:buNone/>
            </a:pPr>
            <a:r>
              <a:rPr lang="en-US" dirty="0" smtClean="0"/>
              <a:t>USERS DATABASE</a:t>
            </a:r>
          </a:p>
          <a:p>
            <a:pPr algn="ctr">
              <a:buNone/>
            </a:pPr>
            <a:endParaRPr lang="en-US" dirty="0"/>
          </a:p>
        </p:txBody>
      </p:sp>
      <p:pic>
        <p:nvPicPr>
          <p:cNvPr id="4" name="Picture 3" descr="Users Firestore Database.png"/>
          <p:cNvPicPr>
            <a:picLocks noChangeAspect="1"/>
          </p:cNvPicPr>
          <p:nvPr/>
        </p:nvPicPr>
        <p:blipFill>
          <a:blip r:embed="rId2" cstate="print"/>
          <a:stretch>
            <a:fillRect/>
          </a:stretch>
        </p:blipFill>
        <p:spPr>
          <a:xfrm>
            <a:off x="899592" y="2276872"/>
            <a:ext cx="7380312" cy="415142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SELLER DATABASE</a:t>
            </a:r>
            <a:endParaRPr lang="en-US" sz="3200" dirty="0"/>
          </a:p>
        </p:txBody>
      </p:sp>
      <p:pic>
        <p:nvPicPr>
          <p:cNvPr id="4" name="Content Placeholder 3" descr="Sellers Firestore Database.png"/>
          <p:cNvPicPr>
            <a:picLocks noGrp="1" noChangeAspect="1"/>
          </p:cNvPicPr>
          <p:nvPr>
            <p:ph idx="1"/>
          </p:nvPr>
        </p:nvPicPr>
        <p:blipFill>
          <a:blip r:embed="rId2" cstate="print"/>
          <a:stretch>
            <a:fillRect/>
          </a:stretch>
        </p:blipFill>
        <p:spPr>
          <a:xfrm>
            <a:off x="548922" y="1600200"/>
            <a:ext cx="8046156" cy="4525963"/>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PRODUCTS DATABASE</a:t>
            </a:r>
            <a:endParaRPr lang="en-US" sz="3200" dirty="0"/>
          </a:p>
        </p:txBody>
      </p:sp>
      <p:pic>
        <p:nvPicPr>
          <p:cNvPr id="4" name="Content Placeholder 3" descr="Products Firestore Database.png"/>
          <p:cNvPicPr>
            <a:picLocks noGrp="1" noChangeAspect="1"/>
          </p:cNvPicPr>
          <p:nvPr>
            <p:ph idx="1"/>
          </p:nvPr>
        </p:nvPicPr>
        <p:blipFill>
          <a:blip r:embed="rId2" cstate="print"/>
          <a:stretch>
            <a:fillRect/>
          </a:stretch>
        </p:blipFill>
        <p:spPr>
          <a:xfrm>
            <a:off x="457200" y="1600200"/>
            <a:ext cx="8229600" cy="452596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ORDER DATABASE</a:t>
            </a:r>
            <a:endParaRPr lang="en-US" sz="3200" dirty="0"/>
          </a:p>
        </p:txBody>
      </p:sp>
      <p:pic>
        <p:nvPicPr>
          <p:cNvPr id="4" name="Content Placeholder 3" descr="Order Firestore Database.png"/>
          <p:cNvPicPr>
            <a:picLocks noGrp="1" noChangeAspect="1"/>
          </p:cNvPicPr>
          <p:nvPr>
            <p:ph idx="1"/>
          </p:nvPr>
        </p:nvPicPr>
        <p:blipFill>
          <a:blip r:embed="rId2" cstate="print"/>
          <a:stretch>
            <a:fillRect/>
          </a:stretch>
        </p:blipFill>
        <p:spPr>
          <a:xfrm>
            <a:off x="548922" y="1600200"/>
            <a:ext cx="8046156" cy="4525963"/>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AWS DATABASE – S3 BUCKET</a:t>
            </a:r>
            <a:endParaRPr lang="en-US" sz="3200" dirty="0"/>
          </a:p>
        </p:txBody>
      </p:sp>
      <p:pic>
        <p:nvPicPr>
          <p:cNvPr id="4" name="Content Placeholder 3" descr="AWS Console S3 Bucket -  Products.png"/>
          <p:cNvPicPr>
            <a:picLocks noGrp="1" noChangeAspect="1"/>
          </p:cNvPicPr>
          <p:nvPr>
            <p:ph idx="1"/>
          </p:nvPr>
        </p:nvPicPr>
        <p:blipFill>
          <a:blip r:embed="rId2" cstate="print"/>
          <a:stretch>
            <a:fillRect/>
          </a:stretch>
        </p:blipFill>
        <p:spPr>
          <a:xfrm>
            <a:off x="548922" y="1600200"/>
            <a:ext cx="8046156" cy="4525963"/>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a typeface="Sans Serif Collection" pitchFamily="34" charset="0"/>
                <a:cs typeface="Sans Serif Collection" pitchFamily="34" charset="0"/>
                <a:sym typeface="+mn-ea"/>
              </a:rPr>
              <a:t>INTRODUCTION</a:t>
            </a:r>
            <a:endParaRPr lang="en-US" dirty="0">
              <a:ea typeface="Sans Serif Collection" pitchFamily="34" charset="0"/>
              <a:cs typeface="Sans Serif Collection" pitchFamily="34" charset="0"/>
            </a:endParaRPr>
          </a:p>
        </p:txBody>
      </p:sp>
      <p:sp>
        <p:nvSpPr>
          <p:cNvPr id="3" name="Content Placeholder 2"/>
          <p:cNvSpPr>
            <a:spLocks noGrp="1"/>
          </p:cNvSpPr>
          <p:nvPr>
            <p:ph idx="1"/>
          </p:nvPr>
        </p:nvSpPr>
        <p:spPr>
          <a:xfrm>
            <a:off x="395536" y="1196752"/>
            <a:ext cx="8229600" cy="5141168"/>
          </a:xfrm>
        </p:spPr>
        <p:txBody>
          <a:bodyPr>
            <a:normAutofit fontScale="62500" lnSpcReduction="20000"/>
          </a:bodyPr>
          <a:lstStyle/>
          <a:p>
            <a:r>
              <a:rPr lang="en-US" dirty="0" smtClean="0"/>
              <a:t>OVERVIEW:</a:t>
            </a:r>
          </a:p>
          <a:p>
            <a:pPr algn="just">
              <a:buNone/>
            </a:pPr>
            <a:r>
              <a:rPr lang="en-US" dirty="0" smtClean="0"/>
              <a:t> </a:t>
            </a:r>
            <a:r>
              <a:rPr lang="en-US" dirty="0" smtClean="0"/>
              <a:t>	</a:t>
            </a:r>
            <a:r>
              <a:rPr lang="en-US" sz="2600" dirty="0" smtClean="0">
                <a:cs typeface="+mn-lt"/>
                <a:sym typeface="+mn-ea"/>
              </a:rPr>
              <a:t>The ‘E-commerce Website</a:t>
            </a:r>
            <a:r>
              <a:rPr lang="en-US" sz="2600" dirty="0" smtClean="0">
                <a:cs typeface="+mn-lt"/>
                <a:sym typeface="+mn-ea"/>
              </a:rPr>
              <a:t>’ Services department strives to provide solutions to </a:t>
            </a:r>
            <a:r>
              <a:rPr lang="en-US" sz="2600" dirty="0" smtClean="0">
                <a:cs typeface="+mn-lt"/>
                <a:sym typeface="+mn-ea"/>
              </a:rPr>
              <a:t>develop and </a:t>
            </a:r>
            <a:r>
              <a:rPr lang="en-US" sz="2600" dirty="0" smtClean="0">
                <a:cs typeface="+mn-lt"/>
                <a:sym typeface="+mn-ea"/>
              </a:rPr>
              <a:t>transfer easy and efficient way in the digital age and to help reduces the human pressure and </a:t>
            </a:r>
            <a:r>
              <a:rPr lang="en-US" sz="2600" dirty="0" smtClean="0">
                <a:cs typeface="+mn-lt"/>
                <a:sym typeface="+mn-ea"/>
              </a:rPr>
              <a:t>time. To </a:t>
            </a:r>
            <a:r>
              <a:rPr lang="en-US" sz="2600" dirty="0" smtClean="0">
                <a:cs typeface="+mn-lt"/>
                <a:sym typeface="+mn-ea"/>
              </a:rPr>
              <a:t>help support shop collections, the digital initiatives, and external partner institution digital projects, </a:t>
            </a:r>
            <a:r>
              <a:rPr lang="en-US" sz="2600" dirty="0" smtClean="0">
                <a:cs typeface="+mn-lt"/>
                <a:sym typeface="+mn-ea"/>
              </a:rPr>
              <a:t>It provide   </a:t>
            </a:r>
            <a:r>
              <a:rPr lang="en-US" sz="2600" dirty="0" smtClean="0">
                <a:cs typeface="+mn-lt"/>
                <a:sym typeface="+mn-ea"/>
              </a:rPr>
              <a:t>services   that   include   the   digitization   of   analog   objects,   metadata   management,   </a:t>
            </a:r>
            <a:r>
              <a:rPr lang="en-US" sz="2600" dirty="0" smtClean="0">
                <a:cs typeface="+mn-lt"/>
                <a:sym typeface="+mn-ea"/>
              </a:rPr>
              <a:t>digital preservation,  </a:t>
            </a:r>
            <a:r>
              <a:rPr lang="en-US" sz="2600" dirty="0" smtClean="0">
                <a:cs typeface="+mn-lt"/>
                <a:sym typeface="+mn-ea"/>
              </a:rPr>
              <a:t>and  discovery   and  access of  digital collections. “Shop  Management  System”   is  a </a:t>
            </a:r>
            <a:r>
              <a:rPr lang="en-US" sz="2600" dirty="0" smtClean="0">
                <a:cs typeface="+mn-lt"/>
                <a:sym typeface="+mn-ea"/>
              </a:rPr>
              <a:t>web application </a:t>
            </a:r>
            <a:r>
              <a:rPr lang="en-US" sz="2600" dirty="0" smtClean="0">
                <a:cs typeface="+mn-lt"/>
                <a:sym typeface="+mn-ea"/>
              </a:rPr>
              <a:t>written for all operating systems, designed to help users maintain and organize shop </a:t>
            </a:r>
            <a:r>
              <a:rPr lang="en-US" sz="2600" dirty="0" smtClean="0">
                <a:cs typeface="+mn-lt"/>
                <a:sym typeface="+mn-ea"/>
              </a:rPr>
              <a:t>virtually. This  </a:t>
            </a:r>
            <a:r>
              <a:rPr lang="en-US" sz="2600" dirty="0" smtClean="0">
                <a:cs typeface="+mn-lt"/>
                <a:sym typeface="+mn-ea"/>
              </a:rPr>
              <a:t>software  is  easy  to  use  for  both  beginners  and  advanced  users.  It  features  a  familiar  and  </a:t>
            </a:r>
            <a:r>
              <a:rPr lang="en-US" sz="2600" dirty="0" smtClean="0">
                <a:cs typeface="+mn-lt"/>
                <a:sym typeface="+mn-ea"/>
              </a:rPr>
              <a:t>well thought-   </a:t>
            </a:r>
            <a:r>
              <a:rPr lang="en-US" sz="2600" dirty="0" smtClean="0">
                <a:cs typeface="+mn-lt"/>
                <a:sym typeface="+mn-ea"/>
              </a:rPr>
              <a:t>out,  an  attractive  user  interface,  combined  with  strong  searching  Insertion  and  </a:t>
            </a:r>
            <a:r>
              <a:rPr lang="en-US" sz="2600" dirty="0" smtClean="0">
                <a:cs typeface="+mn-lt"/>
                <a:sym typeface="+mn-ea"/>
              </a:rPr>
              <a:t>reporting capabilities</a:t>
            </a:r>
            <a:r>
              <a:rPr lang="en-US" sz="2600" dirty="0" smtClean="0">
                <a:cs typeface="+mn-lt"/>
                <a:sym typeface="+mn-ea"/>
              </a:rPr>
              <a:t>.  The report  generation  facility of shop  system helps  to get  a good idea of  which  are  </a:t>
            </a:r>
            <a:r>
              <a:rPr lang="en-US" sz="2600" dirty="0" smtClean="0">
                <a:cs typeface="+mn-lt"/>
                <a:sym typeface="+mn-ea"/>
              </a:rPr>
              <a:t>the various </a:t>
            </a:r>
            <a:r>
              <a:rPr lang="en-US" sz="2600" dirty="0" smtClean="0">
                <a:cs typeface="+mn-lt"/>
                <a:sym typeface="+mn-ea"/>
              </a:rPr>
              <a:t>items brought by the members, makes users possible to get the product </a:t>
            </a:r>
            <a:r>
              <a:rPr lang="en-US" sz="2600" dirty="0" smtClean="0">
                <a:cs typeface="+mn-lt"/>
                <a:sym typeface="+mn-ea"/>
              </a:rPr>
              <a:t>easily. The ‘Ecommerce </a:t>
            </a:r>
            <a:r>
              <a:rPr lang="en-US" sz="2600" dirty="0" smtClean="0">
                <a:cs typeface="+mn-lt"/>
                <a:sym typeface="+mn-ea"/>
              </a:rPr>
              <a:t>Web application’ Services department strives to provide solutions to </a:t>
            </a:r>
            <a:r>
              <a:rPr lang="en-US" sz="2600" dirty="0" smtClean="0">
                <a:cs typeface="+mn-lt"/>
                <a:sym typeface="+mn-ea"/>
              </a:rPr>
              <a:t>develop and </a:t>
            </a:r>
            <a:r>
              <a:rPr lang="en-US" sz="2600" dirty="0" smtClean="0">
                <a:cs typeface="+mn-lt"/>
                <a:sym typeface="+mn-ea"/>
              </a:rPr>
              <a:t>transfer easy and efficient way in the digital age and to help reduces the human pressure and time</a:t>
            </a:r>
            <a:r>
              <a:rPr lang="en-US" sz="2600" b="1" dirty="0" smtClean="0">
                <a:cs typeface="+mn-lt"/>
                <a:sym typeface="+mn-ea"/>
              </a:rPr>
              <a:t>.</a:t>
            </a:r>
          </a:p>
          <a:p>
            <a:pPr algn="just">
              <a:buNone/>
            </a:pPr>
            <a:endParaRPr lang="en-US" sz="2300" b="1" dirty="0" smtClean="0">
              <a:cs typeface="+mn-lt"/>
              <a:sym typeface="+mn-ea"/>
            </a:endParaRPr>
          </a:p>
          <a:p>
            <a:pPr algn="just">
              <a:buNone/>
            </a:pPr>
            <a:endParaRPr lang="en-US" sz="2000" b="1" dirty="0" smtClean="0">
              <a:cs typeface="+mn-lt"/>
              <a:sym typeface="+mn-ea"/>
            </a:endParaRPr>
          </a:p>
          <a:p>
            <a:pPr algn="just"/>
            <a:r>
              <a:rPr lang="en-US" dirty="0" smtClean="0">
                <a:cs typeface="+mn-lt"/>
                <a:sym typeface="+mn-ea"/>
              </a:rPr>
              <a:t>PURPOSE:</a:t>
            </a:r>
          </a:p>
          <a:p>
            <a:pPr algn="just">
              <a:buNone/>
            </a:pPr>
            <a:r>
              <a:rPr lang="en-US" sz="2600" dirty="0" smtClean="0"/>
              <a:t>	The </a:t>
            </a:r>
            <a:r>
              <a:rPr lang="en-US" sz="2600" dirty="0" smtClean="0"/>
              <a:t>project is about to handle all the information of the  shop regarding members. Also it </a:t>
            </a:r>
            <a:r>
              <a:rPr lang="en-US" sz="2600" dirty="0" smtClean="0"/>
              <a:t>manages resources </a:t>
            </a:r>
            <a:r>
              <a:rPr lang="en-US" sz="2600" dirty="0" smtClean="0"/>
              <a:t>which were managed and handled by manpower previously. The main purpose of the </a:t>
            </a:r>
            <a:r>
              <a:rPr lang="en-US" sz="2600" dirty="0" smtClean="0"/>
              <a:t>project is </a:t>
            </a:r>
            <a:r>
              <a:rPr lang="en-US" sz="2600" dirty="0" smtClean="0"/>
              <a:t>to  integrate  distinct  sections  of  the  shop  into  consistent  manner  so  that  complex  functions  can  </a:t>
            </a:r>
            <a:r>
              <a:rPr lang="en-US" sz="2600" dirty="0" smtClean="0"/>
              <a:t>be handled </a:t>
            </a:r>
            <a:r>
              <a:rPr lang="en-US" sz="2600" dirty="0" smtClean="0"/>
              <a:t>smoothly. The project aims at the following </a:t>
            </a:r>
            <a:r>
              <a:rPr lang="en-US" sz="2600" dirty="0" smtClean="0"/>
              <a:t>matters Automation </a:t>
            </a:r>
            <a:r>
              <a:rPr lang="en-US" sz="2600" dirty="0" smtClean="0"/>
              <a:t>of product manipulation</a:t>
            </a:r>
            <a:r>
              <a:rPr lang="en-US" sz="2600" dirty="0" smtClean="0"/>
              <a:t>.</a:t>
            </a:r>
            <a:endParaRPr lang="en-US" sz="2600" dirty="0" smtClean="0">
              <a:cs typeface="+mn-lt"/>
              <a:sym typeface="+mn-ea"/>
            </a:endParaRPr>
          </a:p>
          <a:p>
            <a:pPr algn="just"/>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 UP PAGE</a:t>
            </a:r>
            <a:endParaRPr lang="en-US" dirty="0"/>
          </a:p>
        </p:txBody>
      </p:sp>
      <p:pic>
        <p:nvPicPr>
          <p:cNvPr id="4" name="Content Placeholder 3" descr="Signup.png"/>
          <p:cNvPicPr>
            <a:picLocks noGrp="1" noChangeAspect="1"/>
          </p:cNvPicPr>
          <p:nvPr>
            <p:ph idx="1"/>
          </p:nvPr>
        </p:nvPicPr>
        <p:blipFill>
          <a:blip r:embed="rId2" cstate="print"/>
          <a:stretch>
            <a:fillRect/>
          </a:stretch>
        </p:blipFill>
        <p:spPr>
          <a:xfrm>
            <a:off x="548922" y="1600200"/>
            <a:ext cx="8046156" cy="4525963"/>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PAGE</a:t>
            </a:r>
            <a:endParaRPr lang="en-US" dirty="0"/>
          </a:p>
        </p:txBody>
      </p:sp>
      <p:pic>
        <p:nvPicPr>
          <p:cNvPr id="4" name="Content Placeholder 3" descr="Login.png"/>
          <p:cNvPicPr>
            <a:picLocks noGrp="1" noChangeAspect="1"/>
          </p:cNvPicPr>
          <p:nvPr>
            <p:ph idx="1"/>
          </p:nvPr>
        </p:nvPicPr>
        <p:blipFill>
          <a:blip r:embed="rId2" cstate="print"/>
          <a:stretch>
            <a:fillRect/>
          </a:stretch>
        </p:blipFill>
        <p:spPr>
          <a:xfrm>
            <a:off x="548922" y="1600200"/>
            <a:ext cx="8046156" cy="4525963"/>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a:t>
            </a:r>
            <a:endParaRPr lang="en-US" dirty="0"/>
          </a:p>
        </p:txBody>
      </p:sp>
      <p:pic>
        <p:nvPicPr>
          <p:cNvPr id="11" name="Content Placeholder 10" descr="HOME-1.png"/>
          <p:cNvPicPr>
            <a:picLocks noGrp="1" noChangeAspect="1"/>
          </p:cNvPicPr>
          <p:nvPr>
            <p:ph idx="1"/>
          </p:nvPr>
        </p:nvPicPr>
        <p:blipFill>
          <a:blip r:embed="rId2" cstate="print"/>
          <a:stretch>
            <a:fillRect/>
          </a:stretch>
        </p:blipFill>
        <p:spPr>
          <a:xfrm>
            <a:off x="1115616" y="1600200"/>
            <a:ext cx="2460171" cy="4525963"/>
          </a:xfrm>
        </p:spPr>
      </p:pic>
      <p:pic>
        <p:nvPicPr>
          <p:cNvPr id="1029" name="Picture 5" descr="C:\Users\user\OneDrive\Desktop\Clothing Website SCRSHOT\HOME-2.png"/>
          <p:cNvPicPr>
            <a:picLocks noChangeAspect="1" noChangeArrowheads="1"/>
          </p:cNvPicPr>
          <p:nvPr/>
        </p:nvPicPr>
        <p:blipFill>
          <a:blip r:embed="rId3" cstate="print"/>
          <a:srcRect/>
          <a:stretch>
            <a:fillRect/>
          </a:stretch>
        </p:blipFill>
        <p:spPr bwMode="auto">
          <a:xfrm>
            <a:off x="5633832" y="1700808"/>
            <a:ext cx="2466560" cy="4464496"/>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PAGE</a:t>
            </a:r>
            <a:endParaRPr lang="en-US" dirty="0"/>
          </a:p>
        </p:txBody>
      </p:sp>
      <p:pic>
        <p:nvPicPr>
          <p:cNvPr id="4" name="Content Placeholder 3" descr="Header.png"/>
          <p:cNvPicPr>
            <a:picLocks noGrp="1" noChangeAspect="1"/>
          </p:cNvPicPr>
          <p:nvPr>
            <p:ph idx="1"/>
          </p:nvPr>
        </p:nvPicPr>
        <p:blipFill>
          <a:blip r:embed="rId2" cstate="print"/>
          <a:stretch>
            <a:fillRect/>
          </a:stretch>
        </p:blipFill>
        <p:spPr>
          <a:xfrm>
            <a:off x="457200" y="2748997"/>
            <a:ext cx="8229600" cy="1040043"/>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FOOTER PAGE</a:t>
            </a:r>
            <a:endParaRPr lang="en-US" dirty="0"/>
          </a:p>
        </p:txBody>
      </p:sp>
      <p:pic>
        <p:nvPicPr>
          <p:cNvPr id="4" name="Content Placeholder 3" descr="Footer.png"/>
          <p:cNvPicPr>
            <a:picLocks noGrp="1" noChangeAspect="1"/>
          </p:cNvPicPr>
          <p:nvPr>
            <p:ph idx="1"/>
          </p:nvPr>
        </p:nvPicPr>
        <p:blipFill>
          <a:blip r:embed="rId2" cstate="print"/>
          <a:stretch>
            <a:fillRect/>
          </a:stretch>
        </p:blipFill>
        <p:spPr>
          <a:xfrm>
            <a:off x="1487543" y="1600200"/>
            <a:ext cx="6168913" cy="4525963"/>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SELLER PAGE</a:t>
            </a:r>
            <a:endParaRPr lang="en-US" dirty="0"/>
          </a:p>
        </p:txBody>
      </p:sp>
      <p:pic>
        <p:nvPicPr>
          <p:cNvPr id="4" name="Content Placeholder 3" descr="Beacome  Seller.png"/>
          <p:cNvPicPr>
            <a:picLocks noGrp="1" noChangeAspect="1"/>
          </p:cNvPicPr>
          <p:nvPr>
            <p:ph idx="1"/>
          </p:nvPr>
        </p:nvPicPr>
        <p:blipFill>
          <a:blip r:embed="rId2" cstate="print"/>
          <a:stretch>
            <a:fillRect/>
          </a:stretch>
        </p:blipFill>
        <p:spPr>
          <a:xfrm>
            <a:off x="457200" y="1951514"/>
            <a:ext cx="8229600" cy="3823335"/>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FOR SELLER</a:t>
            </a:r>
            <a:endParaRPr lang="en-US" dirty="0"/>
          </a:p>
        </p:txBody>
      </p:sp>
      <p:pic>
        <p:nvPicPr>
          <p:cNvPr id="4" name="Content Placeholder 3" descr="Apply For Seller Account.png"/>
          <p:cNvPicPr>
            <a:picLocks noGrp="1" noChangeAspect="1"/>
          </p:cNvPicPr>
          <p:nvPr>
            <p:ph idx="1"/>
          </p:nvPr>
        </p:nvPicPr>
        <p:blipFill>
          <a:blip r:embed="rId2" cstate="print"/>
          <a:stretch>
            <a:fillRect/>
          </a:stretch>
        </p:blipFill>
        <p:spPr>
          <a:xfrm>
            <a:off x="457200" y="1951514"/>
            <a:ext cx="8229600" cy="3823335"/>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ADDPRODUCT EMPTY PAGE</a:t>
            </a:r>
            <a:endParaRPr lang="en-US" dirty="0"/>
          </a:p>
        </p:txBody>
      </p:sp>
      <p:pic>
        <p:nvPicPr>
          <p:cNvPr id="4" name="Content Placeholder 3" descr="Empty AddProducts.png"/>
          <p:cNvPicPr>
            <a:picLocks noGrp="1" noChangeAspect="1"/>
          </p:cNvPicPr>
          <p:nvPr>
            <p:ph idx="1"/>
          </p:nvPr>
        </p:nvPicPr>
        <p:blipFill>
          <a:blip r:embed="rId2" cstate="print"/>
          <a:stretch>
            <a:fillRect/>
          </a:stretch>
        </p:blipFill>
        <p:spPr>
          <a:xfrm>
            <a:off x="457200" y="1951514"/>
            <a:ext cx="8229600" cy="3823335"/>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PRODUCTS</a:t>
            </a:r>
            <a:endParaRPr lang="en-US" dirty="0"/>
          </a:p>
        </p:txBody>
      </p:sp>
      <p:pic>
        <p:nvPicPr>
          <p:cNvPr id="4" name="Content Placeholder 3" descr="AddProduct Via Seller.png"/>
          <p:cNvPicPr>
            <a:picLocks noGrp="1" noChangeAspect="1"/>
          </p:cNvPicPr>
          <p:nvPr>
            <p:ph idx="1"/>
          </p:nvPr>
        </p:nvPicPr>
        <p:blipFill>
          <a:blip r:embed="rId2" cstate="print"/>
          <a:stretch>
            <a:fillRect/>
          </a:stretch>
        </p:blipFill>
        <p:spPr>
          <a:xfrm>
            <a:off x="2268074" y="1314722"/>
            <a:ext cx="4608182" cy="4994598"/>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ADDING PRODUCTS</a:t>
            </a:r>
            <a:endParaRPr lang="en-US" dirty="0"/>
          </a:p>
        </p:txBody>
      </p:sp>
      <p:pic>
        <p:nvPicPr>
          <p:cNvPr id="4" name="Content Placeholder 3" descr="After AddProducts.png"/>
          <p:cNvPicPr>
            <a:picLocks noGrp="1" noChangeAspect="1"/>
          </p:cNvPicPr>
          <p:nvPr>
            <p:ph idx="1"/>
          </p:nvPr>
        </p:nvPicPr>
        <p:blipFill>
          <a:blip r:embed="rId2" cstate="print"/>
          <a:stretch>
            <a:fillRect/>
          </a:stretch>
        </p:blipFill>
        <p:spPr>
          <a:xfrm>
            <a:off x="1667638" y="1600200"/>
            <a:ext cx="5808723" cy="4525963"/>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r>
              <a:rPr lang="en-US" dirty="0" smtClean="0"/>
              <a:t>FLOWCHART</a:t>
            </a:r>
            <a:endParaRPr lang="en-US" dirty="0"/>
          </a:p>
        </p:txBody>
      </p:sp>
      <p:pic>
        <p:nvPicPr>
          <p:cNvPr id="4" name="Content Placeholder 5" descr="E commerce online.drawio-1"/>
          <p:cNvPicPr>
            <a:picLocks noGrp="1" noChangeAspect="1"/>
          </p:cNvPicPr>
          <p:nvPr>
            <p:ph idx="1"/>
          </p:nvPr>
        </p:nvPicPr>
        <p:blipFill>
          <a:blip r:embed="rId2" cstate="print"/>
          <a:stretch>
            <a:fillRect/>
          </a:stretch>
        </p:blipFill>
        <p:spPr>
          <a:xfrm>
            <a:off x="755576" y="1268760"/>
            <a:ext cx="7632848" cy="5400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PRODUCT </a:t>
            </a:r>
            <a:endParaRPr lang="en-US" dirty="0"/>
          </a:p>
        </p:txBody>
      </p:sp>
      <p:pic>
        <p:nvPicPr>
          <p:cNvPr id="4" name="Content Placeholder 3" descr="View-Products.png"/>
          <p:cNvPicPr>
            <a:picLocks noGrp="1" noChangeAspect="1"/>
          </p:cNvPicPr>
          <p:nvPr>
            <p:ph idx="1"/>
          </p:nvPr>
        </p:nvPicPr>
        <p:blipFill>
          <a:blip r:embed="rId2" cstate="print"/>
          <a:stretch>
            <a:fillRect/>
          </a:stretch>
        </p:blipFill>
        <p:spPr>
          <a:xfrm>
            <a:off x="2771800" y="1205173"/>
            <a:ext cx="3663901" cy="5032139"/>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EMPTY CART</a:t>
            </a:r>
            <a:endParaRPr lang="en-US" dirty="0"/>
          </a:p>
        </p:txBody>
      </p:sp>
      <p:pic>
        <p:nvPicPr>
          <p:cNvPr id="4" name="Content Placeholder 3" descr="Empty Cart.png"/>
          <p:cNvPicPr>
            <a:picLocks noGrp="1" noChangeAspect="1"/>
          </p:cNvPicPr>
          <p:nvPr>
            <p:ph idx="1"/>
          </p:nvPr>
        </p:nvPicPr>
        <p:blipFill>
          <a:blip r:embed="rId2" cstate="print"/>
          <a:stretch>
            <a:fillRect/>
          </a:stretch>
        </p:blipFill>
        <p:spPr>
          <a:xfrm>
            <a:off x="2411760" y="1230600"/>
            <a:ext cx="4122990" cy="4934704"/>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 PAGE</a:t>
            </a:r>
            <a:endParaRPr lang="en-US" dirty="0"/>
          </a:p>
        </p:txBody>
      </p:sp>
      <p:pic>
        <p:nvPicPr>
          <p:cNvPr id="4" name="Content Placeholder 3" descr="Cart.png"/>
          <p:cNvPicPr>
            <a:picLocks noGrp="1" noChangeAspect="1"/>
          </p:cNvPicPr>
          <p:nvPr>
            <p:ph idx="1"/>
          </p:nvPr>
        </p:nvPicPr>
        <p:blipFill>
          <a:blip r:embed="rId2" cstate="print"/>
          <a:stretch>
            <a:fillRect/>
          </a:stretch>
        </p:blipFill>
        <p:spPr>
          <a:xfrm>
            <a:off x="2411760" y="1289632"/>
            <a:ext cx="4195821" cy="5019688"/>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CART-CHECKOUT PAGE</a:t>
            </a:r>
            <a:endParaRPr lang="en-US" dirty="0"/>
          </a:p>
        </p:txBody>
      </p:sp>
      <p:pic>
        <p:nvPicPr>
          <p:cNvPr id="4" name="Content Placeholder 3" descr="Cart-Checkout.png"/>
          <p:cNvPicPr>
            <a:picLocks noGrp="1" noChangeAspect="1"/>
          </p:cNvPicPr>
          <p:nvPr>
            <p:ph idx="1"/>
          </p:nvPr>
        </p:nvPicPr>
        <p:blipFill>
          <a:blip r:embed="rId2" cstate="print"/>
          <a:stretch>
            <a:fillRect/>
          </a:stretch>
        </p:blipFill>
        <p:spPr>
          <a:xfrm>
            <a:off x="1612242" y="1600200"/>
            <a:ext cx="5919516" cy="4525963"/>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ORDER</a:t>
            </a:r>
            <a:endParaRPr lang="en-US" dirty="0"/>
          </a:p>
        </p:txBody>
      </p:sp>
      <p:pic>
        <p:nvPicPr>
          <p:cNvPr id="4" name="Content Placeholder 3" descr="Order Placed Dialog Box.png"/>
          <p:cNvPicPr>
            <a:picLocks noGrp="1" noChangeAspect="1"/>
          </p:cNvPicPr>
          <p:nvPr>
            <p:ph idx="1"/>
          </p:nvPr>
        </p:nvPicPr>
        <p:blipFill>
          <a:blip r:embed="rId2" cstate="print"/>
          <a:stretch>
            <a:fillRect/>
          </a:stretch>
        </p:blipFill>
        <p:spPr>
          <a:xfrm>
            <a:off x="548922" y="1600200"/>
            <a:ext cx="8046156" cy="4525963"/>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PLACED SENT MAIL</a:t>
            </a:r>
            <a:endParaRPr lang="en-US" dirty="0"/>
          </a:p>
        </p:txBody>
      </p:sp>
      <p:pic>
        <p:nvPicPr>
          <p:cNvPr id="4" name="Content Placeholder 3" descr="OrderPlaced Sent Mail.png"/>
          <p:cNvPicPr>
            <a:picLocks noGrp="1" noChangeAspect="1"/>
          </p:cNvPicPr>
          <p:nvPr>
            <p:ph idx="1"/>
          </p:nvPr>
        </p:nvPicPr>
        <p:blipFill>
          <a:blip r:embed="rId2" cstate="print"/>
          <a:stretch>
            <a:fillRect/>
          </a:stretch>
        </p:blipFill>
        <p:spPr>
          <a:xfrm>
            <a:off x="457200" y="1951514"/>
            <a:ext cx="8229600" cy="3823335"/>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PAGE</a:t>
            </a:r>
            <a:endParaRPr lang="en-US" dirty="0"/>
          </a:p>
        </p:txBody>
      </p:sp>
      <p:pic>
        <p:nvPicPr>
          <p:cNvPr id="4" name="Content Placeholder 3" descr="404Error.png"/>
          <p:cNvPicPr>
            <a:picLocks noGrp="1" noChangeAspect="1"/>
          </p:cNvPicPr>
          <p:nvPr>
            <p:ph idx="1"/>
          </p:nvPr>
        </p:nvPicPr>
        <p:blipFill>
          <a:blip r:embed="rId2" cstate="print"/>
          <a:stretch>
            <a:fillRect/>
          </a:stretch>
        </p:blipFill>
        <p:spPr>
          <a:xfrm>
            <a:off x="457200" y="1951514"/>
            <a:ext cx="8229600" cy="382333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DIAGRAM</a:t>
            </a:r>
            <a:endParaRPr lang="en-US" dirty="0"/>
          </a:p>
        </p:txBody>
      </p:sp>
      <p:pic>
        <p:nvPicPr>
          <p:cNvPr id="4" name="Content Placeholder 5" descr="bg8"/>
          <p:cNvPicPr>
            <a:picLocks noGrp="1" noChangeAspect="1"/>
          </p:cNvPicPr>
          <p:nvPr>
            <p:ph idx="1"/>
          </p:nvPr>
        </p:nvPicPr>
        <p:blipFill>
          <a:blip r:embed="rId2" cstate="print"/>
          <a:srcRect l="16068" t="32305" r="14400" b="26604"/>
          <a:stretch>
            <a:fillRect/>
          </a:stretch>
        </p:blipFill>
        <p:spPr>
          <a:xfrm>
            <a:off x="1187624" y="1484784"/>
            <a:ext cx="6840760" cy="46085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lstStyle/>
          <a:p>
            <a:pPr algn="ctr">
              <a:buNone/>
            </a:pPr>
            <a:r>
              <a:rPr lang="en-US" dirty="0" smtClean="0"/>
              <a:t>SYSTEM-DESIGN</a:t>
            </a:r>
          </a:p>
          <a:p>
            <a:pPr algn="just">
              <a:buNone/>
            </a:pPr>
            <a:r>
              <a:rPr lang="en-US" sz="1600" dirty="0" smtClean="0"/>
              <a:t>	The </a:t>
            </a:r>
            <a:r>
              <a:rPr lang="en-US" sz="1600" dirty="0" smtClean="0"/>
              <a:t>system is divided into some parts these are </a:t>
            </a:r>
            <a:r>
              <a:rPr lang="en-US" sz="1600" dirty="0" smtClean="0"/>
              <a:t>Sign-Up Page, Login Page, Seller Page, Home Page, Product Page, Add Product Page, Men's Accessories, Cart Wish List Page, Cart page, Order Received Page. </a:t>
            </a:r>
            <a:r>
              <a:rPr lang="en-US" sz="1600" dirty="0" smtClean="0"/>
              <a:t>Viewing System side with database represent the server using </a:t>
            </a:r>
            <a:r>
              <a:rPr lang="en-US" sz="1600" dirty="0" smtClean="0"/>
              <a:t> </a:t>
            </a:r>
            <a:r>
              <a:rPr lang="en-US" sz="1600" dirty="0" err="1" smtClean="0"/>
              <a:t>FireBase</a:t>
            </a:r>
            <a:r>
              <a:rPr lang="en-US" sz="1600" dirty="0" smtClean="0"/>
              <a:t> Console For User, Seller, Products Database and AWS Console S3 Bucket For Added Products From  Seller Showing In Home Page.</a:t>
            </a:r>
          </a:p>
          <a:p>
            <a:pPr algn="just">
              <a:buNone/>
            </a:pPr>
            <a:endParaRPr lang="en-US" sz="1600" dirty="0" smtClean="0"/>
          </a:p>
          <a:p>
            <a:pPr algn="ctr">
              <a:buNone/>
            </a:pPr>
            <a:r>
              <a:rPr lang="en-US" dirty="0" smtClean="0"/>
              <a:t>USER CHARACTERISTICS</a:t>
            </a:r>
          </a:p>
          <a:p>
            <a:pPr marL="457200" indent="-457200" algn="just">
              <a:buNone/>
            </a:pPr>
            <a:r>
              <a:rPr lang="en-US" dirty="0" smtClean="0"/>
              <a:t> </a:t>
            </a:r>
            <a:r>
              <a:rPr lang="en-US" dirty="0" smtClean="0"/>
              <a:t>   </a:t>
            </a:r>
            <a:r>
              <a:rPr lang="en-US" sz="1600" b="1" dirty="0" smtClean="0"/>
              <a:t>1. </a:t>
            </a:r>
            <a:r>
              <a:rPr lang="en-US" sz="2000" dirty="0" smtClean="0"/>
              <a:t>ADMIN:</a:t>
            </a:r>
          </a:p>
          <a:p>
            <a:pPr marL="457200" indent="-457200" algn="just">
              <a:buNone/>
            </a:pPr>
            <a:r>
              <a:rPr lang="en-US" sz="1600" dirty="0" smtClean="0"/>
              <a:t> </a:t>
            </a:r>
            <a:r>
              <a:rPr lang="en-US" sz="1600" dirty="0" smtClean="0"/>
              <a:t>       	The </a:t>
            </a:r>
            <a:r>
              <a:rPr lang="en-US" sz="1600" dirty="0" smtClean="0"/>
              <a:t>administrator has all the rights to access the system. He is the one who has all rights to view the members and product details, modify those details. He can add various product based on the category. He can also set the available quantity of a product and its reasonable price. Also he can also set discount in various occasion. Admin can also view the details of a member. The admin have the power to generate the scratch card so that users can also use the recharge card to buy various product</a:t>
            </a:r>
          </a:p>
          <a:p>
            <a:pPr marL="457200" indent="-457200" algn="just">
              <a:buNone/>
            </a:pPr>
            <a:endParaRPr lang="en-US" sz="2000" dirty="0" smtClean="0"/>
          </a:p>
          <a:p>
            <a:pPr algn="just">
              <a:buNone/>
            </a:pPr>
            <a:endParaRPr lang="en-US" sz="1600" dirty="0" smtClean="0"/>
          </a:p>
          <a:p>
            <a:pPr algn="just"/>
            <a:endParaRPr lang="en-US" sz="1600" dirty="0" smtClean="0"/>
          </a:p>
          <a:p>
            <a:pPr algn="just">
              <a:buNone/>
            </a:pPr>
            <a:endParaRPr lang="en-US" sz="1600" dirty="0" smtClean="0"/>
          </a:p>
          <a:p>
            <a:pPr>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a:bodyPr>
          <a:lstStyle/>
          <a:p>
            <a:pPr>
              <a:buNone/>
            </a:pPr>
            <a:r>
              <a:rPr lang="en-US" dirty="0" smtClean="0"/>
              <a:t>    </a:t>
            </a:r>
            <a:r>
              <a:rPr lang="en-US" sz="1600" b="1" dirty="0" smtClean="0"/>
              <a:t>2. </a:t>
            </a:r>
            <a:r>
              <a:rPr lang="en-US" sz="2000" dirty="0" smtClean="0"/>
              <a:t>USERS &amp; SELLER</a:t>
            </a:r>
            <a:r>
              <a:rPr lang="en-US" sz="1600" dirty="0" smtClean="0"/>
              <a:t>:</a:t>
            </a:r>
          </a:p>
          <a:p>
            <a:pPr algn="just">
              <a:buNone/>
            </a:pPr>
            <a:r>
              <a:rPr lang="en-US" sz="1600" dirty="0" smtClean="0"/>
              <a:t> </a:t>
            </a:r>
            <a:r>
              <a:rPr lang="en-US" sz="1600" dirty="0" smtClean="0"/>
              <a:t>     	The USERS &amp; SELLER </a:t>
            </a:r>
            <a:r>
              <a:rPr lang="en-US" sz="1600" dirty="0" smtClean="0"/>
              <a:t>can log in to the system by using his specific email and password. </a:t>
            </a:r>
            <a:r>
              <a:rPr lang="en-US" sz="1600" dirty="0" smtClean="0"/>
              <a:t>Users </a:t>
            </a:r>
            <a:r>
              <a:rPr lang="en-US" sz="1600" dirty="0" smtClean="0"/>
              <a:t>can view the products and order the products according to their own needs</a:t>
            </a:r>
            <a:r>
              <a:rPr lang="en-US" sz="1600" dirty="0" smtClean="0"/>
              <a:t> and Seller can add the products and update the products easily. User </a:t>
            </a:r>
            <a:r>
              <a:rPr lang="en-US" sz="1600" dirty="0" smtClean="0"/>
              <a:t>can find </a:t>
            </a:r>
            <a:r>
              <a:rPr lang="en-US" sz="1600" dirty="0" smtClean="0"/>
              <a:t>various product </a:t>
            </a:r>
            <a:r>
              <a:rPr lang="en-US" sz="1600" dirty="0" smtClean="0"/>
              <a:t>by </a:t>
            </a:r>
            <a:r>
              <a:rPr lang="en-US" sz="1600" dirty="0" smtClean="0"/>
              <a:t>selecting the in home page easily and add the products to Cart or </a:t>
            </a:r>
            <a:r>
              <a:rPr lang="en-US" sz="1600" dirty="0" err="1" smtClean="0"/>
              <a:t>Wishlist</a:t>
            </a:r>
            <a:r>
              <a:rPr lang="en-US" sz="1600" dirty="0" smtClean="0"/>
              <a:t> </a:t>
            </a:r>
            <a:r>
              <a:rPr lang="en-US" sz="1600" dirty="0" smtClean="0"/>
              <a:t>. And go to the Cart Page to confirm the order.</a:t>
            </a:r>
          </a:p>
          <a:p>
            <a:pPr algn="just">
              <a:buNone/>
            </a:pPr>
            <a:endParaRPr lang="en-US" sz="1600" dirty="0" smtClean="0"/>
          </a:p>
          <a:p>
            <a:pPr algn="just">
              <a:buNone/>
            </a:pPr>
            <a:endParaRPr lang="en-US" sz="1600" dirty="0" smtClean="0"/>
          </a:p>
          <a:p>
            <a:pPr algn="ctr">
              <a:buNone/>
            </a:pPr>
            <a:r>
              <a:rPr lang="en-US" sz="2400" dirty="0" smtClean="0"/>
              <a:t> </a:t>
            </a:r>
            <a:r>
              <a:rPr lang="en-US" dirty="0" smtClean="0"/>
              <a:t>System Information</a:t>
            </a:r>
          </a:p>
          <a:p>
            <a:pPr algn="just">
              <a:buNone/>
            </a:pPr>
            <a:endParaRPr lang="en-US" sz="2400" b="1" dirty="0" smtClean="0"/>
          </a:p>
          <a:p>
            <a:pPr algn="just">
              <a:buNone/>
            </a:pPr>
            <a:r>
              <a:rPr lang="en-US" sz="1600" dirty="0" smtClean="0"/>
              <a:t>	This </a:t>
            </a:r>
            <a:r>
              <a:rPr lang="en-US" sz="1600" dirty="0" smtClean="0"/>
              <a:t>system is an automated Shop Management System. Through the software user can add members, add </a:t>
            </a:r>
            <a:r>
              <a:rPr lang="en-US" sz="1600" dirty="0" smtClean="0"/>
              <a:t>product’s, </a:t>
            </a:r>
            <a:r>
              <a:rPr lang="en-US" sz="1600" dirty="0" smtClean="0"/>
              <a:t>buy the </a:t>
            </a:r>
            <a:r>
              <a:rPr lang="en-US" sz="1600" dirty="0" smtClean="0"/>
              <a:t>product’s, while order is placed the user get an email with the ‘Order Received Dialogue Box in the Email’ </a:t>
            </a:r>
            <a:r>
              <a:rPr lang="en-US" sz="1600" dirty="0" smtClean="0"/>
              <a:t>in quick time. The system has the following advantages:</a:t>
            </a:r>
          </a:p>
          <a:p>
            <a:pPr algn="just">
              <a:buNone/>
            </a:pPr>
            <a:r>
              <a:rPr lang="en-US" sz="1600" dirty="0" smtClean="0"/>
              <a:t>                             1.  User friendly interface</a:t>
            </a:r>
          </a:p>
          <a:p>
            <a:pPr algn="just">
              <a:buNone/>
            </a:pPr>
            <a:r>
              <a:rPr lang="en-US" sz="1600" dirty="0" smtClean="0"/>
              <a:t>                             2.  Fast access to database</a:t>
            </a:r>
          </a:p>
          <a:p>
            <a:pPr algn="just">
              <a:buNone/>
            </a:pPr>
            <a:r>
              <a:rPr lang="en-US" sz="1600" dirty="0" smtClean="0"/>
              <a:t>                             3. Look and Feel Environment</a:t>
            </a:r>
          </a:p>
          <a:p>
            <a:pPr algn="just">
              <a:buNone/>
            </a:pPr>
            <a:endParaRPr lang="en-US" sz="1600" dirty="0" smtClean="0"/>
          </a:p>
          <a:p>
            <a:pPr algn="just">
              <a:buNone/>
            </a:pPr>
            <a:endParaRPr lang="en-US" sz="1600" dirty="0" smtClean="0"/>
          </a:p>
          <a:p>
            <a:pPr algn="just">
              <a:buNone/>
            </a:pPr>
            <a:endParaRPr lang="en-US" sz="1600" dirty="0" smtClean="0"/>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HARDWARE AND SOFTWARE REQUIREMENT</a:t>
            </a:r>
            <a:endParaRPr lang="en-US" sz="3200" dirty="0"/>
          </a:p>
        </p:txBody>
      </p:sp>
      <p:sp>
        <p:nvSpPr>
          <p:cNvPr id="3" name="Content Placeholder 2"/>
          <p:cNvSpPr>
            <a:spLocks noGrp="1"/>
          </p:cNvSpPr>
          <p:nvPr>
            <p:ph idx="1"/>
          </p:nvPr>
        </p:nvSpPr>
        <p:spPr/>
        <p:txBody>
          <a:bodyPr>
            <a:normAutofit/>
          </a:bodyPr>
          <a:lstStyle/>
          <a:p>
            <a:pPr>
              <a:buNone/>
            </a:pPr>
            <a:r>
              <a:rPr lang="en-US" dirty="0" smtClean="0"/>
              <a:t>Hardware Required</a:t>
            </a:r>
            <a:r>
              <a:rPr lang="en-US" dirty="0" smtClean="0"/>
              <a:t>:</a:t>
            </a:r>
            <a:endParaRPr lang="en-US" dirty="0" smtClean="0"/>
          </a:p>
          <a:p>
            <a:pPr>
              <a:buNone/>
            </a:pPr>
            <a:r>
              <a:rPr lang="en-US" sz="1600" dirty="0" smtClean="0"/>
              <a:t>                                      1. Processor : </a:t>
            </a:r>
            <a:r>
              <a:rPr lang="en-US" sz="1600" dirty="0" smtClean="0"/>
              <a:t>Intel i3 </a:t>
            </a:r>
            <a:r>
              <a:rPr lang="en-US" sz="1600" dirty="0" smtClean="0"/>
              <a:t>or </a:t>
            </a:r>
            <a:r>
              <a:rPr lang="en-US" sz="1600" dirty="0" smtClean="0"/>
              <a:t>Above</a:t>
            </a:r>
            <a:endParaRPr lang="en-US" sz="1600" dirty="0" smtClean="0"/>
          </a:p>
          <a:p>
            <a:pPr>
              <a:buNone/>
            </a:pPr>
            <a:r>
              <a:rPr lang="en-US" sz="1600" dirty="0" smtClean="0"/>
              <a:t>                                      2. RAM : 2GB or </a:t>
            </a:r>
            <a:r>
              <a:rPr lang="en-US" sz="1600" dirty="0" smtClean="0"/>
              <a:t>above</a:t>
            </a:r>
            <a:endParaRPr lang="en-US" sz="1600" dirty="0" smtClean="0"/>
          </a:p>
          <a:p>
            <a:pPr>
              <a:buNone/>
            </a:pPr>
            <a:r>
              <a:rPr lang="en-US" sz="1600" dirty="0" smtClean="0"/>
              <a:t>                                      3. Hard Disk : 50GB or </a:t>
            </a:r>
            <a:r>
              <a:rPr lang="en-US" sz="1600" dirty="0" smtClean="0"/>
              <a:t>above</a:t>
            </a:r>
            <a:endParaRPr lang="en-US" sz="1600" dirty="0" smtClean="0"/>
          </a:p>
          <a:p>
            <a:pPr>
              <a:buNone/>
            </a:pPr>
            <a:r>
              <a:rPr lang="en-US" sz="1600" dirty="0" smtClean="0"/>
              <a:t>                                      4. Input Devices : Keyboard, </a:t>
            </a:r>
            <a:r>
              <a:rPr lang="en-US" sz="1600" dirty="0" smtClean="0"/>
              <a:t>Mouse</a:t>
            </a:r>
            <a:endParaRPr lang="en-US" sz="1600" dirty="0" smtClean="0"/>
          </a:p>
          <a:p>
            <a:pPr>
              <a:buNone/>
            </a:pPr>
            <a:r>
              <a:rPr lang="en-US" sz="1600" dirty="0" smtClean="0"/>
              <a:t>                                      5. Output Devices : </a:t>
            </a:r>
            <a:r>
              <a:rPr lang="en-US" sz="1600" dirty="0" smtClean="0"/>
              <a:t>Monitor</a:t>
            </a:r>
          </a:p>
          <a:p>
            <a:pPr>
              <a:buNone/>
            </a:pPr>
            <a:endParaRPr lang="en-US" sz="1600" dirty="0" smtClean="0"/>
          </a:p>
          <a:p>
            <a:pPr>
              <a:buNone/>
            </a:pPr>
            <a:r>
              <a:rPr lang="en-US" dirty="0" smtClean="0"/>
              <a:t>Software Required:</a:t>
            </a:r>
          </a:p>
          <a:p>
            <a:pPr>
              <a:buNone/>
            </a:pPr>
            <a:r>
              <a:rPr lang="en-US" sz="1600" dirty="0" smtClean="0"/>
              <a:t>                                  1.  Operating System    : Linux,  Mac, Windows 7 or Above</a:t>
            </a:r>
          </a:p>
          <a:p>
            <a:pPr>
              <a:buNone/>
            </a:pPr>
            <a:r>
              <a:rPr lang="en-US" sz="1600" dirty="0" smtClean="0"/>
              <a:t>                                  2.  Frontend : HTML,CSS, Bootstrap, JavaScript</a:t>
            </a:r>
          </a:p>
          <a:p>
            <a:pPr>
              <a:buNone/>
            </a:pPr>
            <a:r>
              <a:rPr lang="en-US" sz="1600" dirty="0" smtClean="0"/>
              <a:t>                                  3.  Backend : Firebase Console, AWS Console S3 Bucket</a:t>
            </a:r>
          </a:p>
          <a:p>
            <a:pPr>
              <a:buNone/>
            </a:pPr>
            <a:r>
              <a:rPr lang="en-US" sz="1600" dirty="0" smtClean="0"/>
              <a:t>                                  4.  Local host    : Node Js – NPM Local Host</a:t>
            </a:r>
          </a:p>
          <a:p>
            <a:pPr>
              <a:buNone/>
            </a:pPr>
            <a:endParaRPr lang="en-US" sz="1600" dirty="0" smtClean="0"/>
          </a:p>
          <a:p>
            <a:pPr>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IMPLEMENT TOOLS FOR PROJECT</a:t>
            </a:r>
            <a:endParaRPr lang="en-US" sz="3200" dirty="0"/>
          </a:p>
        </p:txBody>
      </p:sp>
      <p:sp>
        <p:nvSpPr>
          <p:cNvPr id="3" name="Content Placeholder 2"/>
          <p:cNvSpPr>
            <a:spLocks noGrp="1"/>
          </p:cNvSpPr>
          <p:nvPr>
            <p:ph idx="1"/>
          </p:nvPr>
        </p:nvSpPr>
        <p:spPr/>
        <p:txBody>
          <a:bodyPr numCol="1"/>
          <a:lstStyle/>
          <a:p>
            <a:pPr algn="ctr">
              <a:buNone/>
            </a:pPr>
            <a:r>
              <a:rPr lang="en-US" dirty="0" smtClean="0"/>
              <a:t>TOOLS</a:t>
            </a:r>
          </a:p>
          <a:p>
            <a:pPr algn="just"/>
            <a:r>
              <a:rPr lang="en-US" dirty="0" smtClean="0"/>
              <a:t>HTML </a:t>
            </a:r>
          </a:p>
          <a:p>
            <a:pPr algn="just"/>
            <a:r>
              <a:rPr lang="en-US" dirty="0" smtClean="0"/>
              <a:t>CSS </a:t>
            </a:r>
          </a:p>
          <a:p>
            <a:pPr algn="just"/>
            <a:r>
              <a:rPr lang="en-US" dirty="0" smtClean="0"/>
              <a:t>JAVASCRIPT</a:t>
            </a:r>
          </a:p>
          <a:p>
            <a:pPr algn="just"/>
            <a:r>
              <a:rPr lang="en-US" dirty="0" smtClean="0"/>
              <a:t>FIREBASE CONSOLE</a:t>
            </a:r>
          </a:p>
          <a:p>
            <a:pPr algn="just"/>
            <a:r>
              <a:rPr lang="en-US" dirty="0" smtClean="0"/>
              <a:t>AWS CONSOLE S3 BUCKET</a:t>
            </a:r>
          </a:p>
          <a:p>
            <a:pPr algn="just"/>
            <a:r>
              <a:rPr lang="en-US" dirty="0" smtClean="0"/>
              <a:t>NODEJS – NPM LOCALHOST</a:t>
            </a:r>
          </a:p>
          <a:p>
            <a:pPr>
              <a:buNone/>
            </a:pPr>
            <a:endParaRPr lang="en-US" sz="1600" dirty="0" smtClean="0"/>
          </a:p>
          <a:p>
            <a:pPr algn="ctr">
              <a:buNone/>
            </a:pPr>
            <a:endParaRPr lang="en-US" dirty="0" smtClean="0"/>
          </a:p>
          <a:p>
            <a:pPr>
              <a:buNone/>
            </a:pPr>
            <a:endParaRPr lang="en-US" dirty="0" smtClean="0"/>
          </a:p>
          <a:p>
            <a:pPr>
              <a:buNone/>
            </a:pPr>
            <a:endParaRPr lang="en-US" sz="1600" dirty="0" smtClean="0"/>
          </a:p>
          <a:p>
            <a:pPr>
              <a:buNone/>
            </a:pP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HTML [HYPERTEXT MARKUP LANGUAGE]</a:t>
            </a:r>
            <a:endParaRPr lang="en-US" sz="3200" dirty="0"/>
          </a:p>
        </p:txBody>
      </p:sp>
      <p:sp>
        <p:nvSpPr>
          <p:cNvPr id="3" name="Content Placeholder 2"/>
          <p:cNvSpPr>
            <a:spLocks noGrp="1"/>
          </p:cNvSpPr>
          <p:nvPr>
            <p:ph idx="1"/>
          </p:nvPr>
        </p:nvSpPr>
        <p:spPr>
          <a:xfrm>
            <a:off x="457200" y="1600200"/>
            <a:ext cx="8229600" cy="4277071"/>
          </a:xfrm>
        </p:spPr>
        <p:txBody>
          <a:bodyPr>
            <a:noAutofit/>
          </a:bodyPr>
          <a:lstStyle/>
          <a:p>
            <a:r>
              <a:rPr lang="en-US" sz="1600" dirty="0" smtClean="0"/>
              <a:t>HTML </a:t>
            </a:r>
            <a:r>
              <a:rPr lang="en-US" sz="1600" dirty="0" smtClean="0"/>
              <a:t>(Hypertext </a:t>
            </a:r>
            <a:r>
              <a:rPr lang="en-US" sz="1600" dirty="0" smtClean="0"/>
              <a:t>Markup Language) is a markup language used to create web pages and other types of documents that can be displayed in a web browser. HTML consists of a series of tags that are used to define the structure and content of a web page.</a:t>
            </a:r>
          </a:p>
          <a:p>
            <a:r>
              <a:rPr lang="en-US" sz="1600" dirty="0" smtClean="0"/>
              <a:t>HTML is used to create the basic structure of a web page, including headings, paragraphs, lists, and links. It is also used to add images, videos, and other media to a web page, and to create forms that allow users to interact with the web page.</a:t>
            </a:r>
          </a:p>
          <a:p>
            <a:r>
              <a:rPr lang="en-US" sz="1600" dirty="0" smtClean="0"/>
              <a:t>In addition to its use in creating web pages, HTML is also used in email newsletters, online forums, and other types of digital communication. Because it is a standardized language, HTML allows web developers and designers to create web pages that are compatible with a wide range of devices and web browsers.</a:t>
            </a:r>
          </a:p>
          <a:p>
            <a:pPr algn="just">
              <a:buNone/>
            </a:pP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TotalTime>
  <Words>1683</Words>
  <Application>Microsoft Office PowerPoint</Application>
  <PresentationFormat>On-screen Show (4:3)</PresentationFormat>
  <Paragraphs>122</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Internship In Skill-Lync</vt:lpstr>
      <vt:lpstr>INTRODUCTION</vt:lpstr>
      <vt:lpstr>FLOWCHART</vt:lpstr>
      <vt:lpstr>CONTEXT DIAGRAM</vt:lpstr>
      <vt:lpstr>Slide 5</vt:lpstr>
      <vt:lpstr>Slide 6</vt:lpstr>
      <vt:lpstr>HARDWARE AND SOFTWARE REQUIREMENT</vt:lpstr>
      <vt:lpstr>IMPLEMENT TOOLS FOR PROJECT</vt:lpstr>
      <vt:lpstr>HTML [HYPERTEXT MARKUP LANGUAGE]</vt:lpstr>
      <vt:lpstr>CSS [CASCADING STYLE SHEETS]</vt:lpstr>
      <vt:lpstr>JAVASCRIPT</vt:lpstr>
      <vt:lpstr>FIREBASE CONSOLE</vt:lpstr>
      <vt:lpstr>AWS CONSOLE S3-BUCKET</vt:lpstr>
      <vt:lpstr>NODE JS AND NPM </vt:lpstr>
      <vt:lpstr>FIREBASE DATABASE </vt:lpstr>
      <vt:lpstr>SELLER DATABASE</vt:lpstr>
      <vt:lpstr>PRODUCTS DATABASE</vt:lpstr>
      <vt:lpstr>ORDER DATABASE</vt:lpstr>
      <vt:lpstr>AWS DATABASE – S3 BUCKET</vt:lpstr>
      <vt:lpstr>SIGN UP PAGE</vt:lpstr>
      <vt:lpstr>LOGIN PAGE</vt:lpstr>
      <vt:lpstr>HOME PAGE</vt:lpstr>
      <vt:lpstr>HEADER PAGE</vt:lpstr>
      <vt:lpstr>FOOTER PAGE</vt:lpstr>
      <vt:lpstr>SELLER PAGE</vt:lpstr>
      <vt:lpstr>APPLY FOR SELLER</vt:lpstr>
      <vt:lpstr>ADDPRODUCT EMPTY PAGE</vt:lpstr>
      <vt:lpstr>ADDING PRODUCTS</vt:lpstr>
      <vt:lpstr>AFTER ADDING PRODUCTS</vt:lpstr>
      <vt:lpstr>VIEW PRODUCT </vt:lpstr>
      <vt:lpstr>EMPTY CART</vt:lpstr>
      <vt:lpstr>CART PAGE</vt:lpstr>
      <vt:lpstr>CART-CHECKOUT PAGE</vt:lpstr>
      <vt:lpstr>PLACE ORDER</vt:lpstr>
      <vt:lpstr>ORDER PLACED SENT MAIL</vt:lpstr>
      <vt:lpstr>ERROR PAGE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In SkillLync</dc:title>
  <dc:creator>user</dc:creator>
  <cp:lastModifiedBy>user</cp:lastModifiedBy>
  <cp:revision>42</cp:revision>
  <dcterms:created xsi:type="dcterms:W3CDTF">2023-01-20T04:29:08Z</dcterms:created>
  <dcterms:modified xsi:type="dcterms:W3CDTF">2023-03-09T10:09:52Z</dcterms:modified>
</cp:coreProperties>
</file>